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BM Plex Sans Medium"/>
      <p:regular r:id="rId15"/>
    </p:embeddedFont>
    <p:embeddedFont>
      <p:font typeface="IBM Plex Sans Medium"/>
      <p:regular r:id="rId16"/>
    </p:embeddedFon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30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UniFund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2203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Financial Assistant for students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community-driven financial app that gamifies saving through leader boards, streaks, and shared student money hacks.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3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Problem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52819"/>
            <a:ext cx="2367558" cy="2911912"/>
          </a:xfrm>
          <a:prstGeom prst="roundRect">
            <a:avLst>
              <a:gd name="adj" fmla="val 143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79633"/>
            <a:ext cx="191393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Lack of Saving Motivation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507004" y="3786545"/>
            <a:ext cx="1913930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struggle to consistently save without accountability or incentives.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8874562" y="2552819"/>
            <a:ext cx="2367558" cy="2911912"/>
          </a:xfrm>
          <a:prstGeom prst="roundRect">
            <a:avLst>
              <a:gd name="adj" fmla="val 1437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9101376" y="2779633"/>
            <a:ext cx="191393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Poor Spending Awareness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101376" y="3786545"/>
            <a:ext cx="1913930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clear visibility of runway, savings progress, or real-time expense behaviour.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1468933" y="2552819"/>
            <a:ext cx="2367558" cy="2911912"/>
          </a:xfrm>
          <a:prstGeom prst="roundRect">
            <a:avLst>
              <a:gd name="adj" fmla="val 1437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1695748" y="2779633"/>
            <a:ext cx="191393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 Scattered Student Benefits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1695748" y="3786545"/>
            <a:ext cx="1913930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Cheap deals, offers, and money-saving hacks are fragmented across multiple platforms.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80190" y="5691545"/>
            <a:ext cx="7556302" cy="1034177"/>
          </a:xfrm>
          <a:prstGeom prst="roundRect">
            <a:avLst>
              <a:gd name="adj" fmla="val 3290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5918359"/>
            <a:ext cx="71026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 Exchange Rate Uncertainty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lose money due to poor timing in currency exchange decisions.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28668"/>
            <a:ext cx="4205168" cy="4205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188988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5559981" y="2016919"/>
            <a:ext cx="56036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students actually ask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5559981" y="2810708"/>
            <a:ext cx="8284131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long will my money last?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 I saving enough compared to others?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where can I spend less?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should I exchange currency?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what student offers am I missing?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59981" y="5146477"/>
            <a:ext cx="82841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UniFund answers these through runway prediction, social savings leader board, community-shared cheap discoveries, ML-based exchange suggestions, and aggregated student deals with grocery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6519" y="1167884"/>
            <a:ext cx="6124575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— Unifund core features</a:t>
            </a:r>
            <a:endParaRPr lang="en-US" sz="3250" dirty="0"/>
          </a:p>
        </p:txBody>
      </p:sp>
      <p:sp>
        <p:nvSpPr>
          <p:cNvPr id="5" name="Shape 2"/>
          <p:cNvSpPr/>
          <p:nvPr/>
        </p:nvSpPr>
        <p:spPr>
          <a:xfrm>
            <a:off x="726519" y="1971675"/>
            <a:ext cx="4265771" cy="2416612"/>
          </a:xfrm>
          <a:prstGeom prst="roundRect">
            <a:avLst>
              <a:gd name="adj" fmla="val 454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03659" y="1971675"/>
            <a:ext cx="91440" cy="2416612"/>
          </a:xfrm>
          <a:prstGeom prst="roundRect">
            <a:avLst>
              <a:gd name="adj" fmla="val 34056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1025485" y="2202061"/>
            <a:ext cx="3515439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1. Social Savings Scoreboard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25485" y="2964894"/>
            <a:ext cx="3736419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Ranks friends based on savings, creating competition and accountability.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182195" y="1971675"/>
            <a:ext cx="4265890" cy="2416612"/>
          </a:xfrm>
          <a:prstGeom prst="roundRect">
            <a:avLst>
              <a:gd name="adj" fmla="val 454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59335" y="1971675"/>
            <a:ext cx="91440" cy="2416612"/>
          </a:xfrm>
          <a:prstGeom prst="roundRect">
            <a:avLst>
              <a:gd name="adj" fmla="val 34056"/>
            </a:avLst>
          </a:prstGeom>
          <a:solidFill>
            <a:srgbClr val="FFBC8F"/>
          </a:solidFill>
          <a:ln/>
        </p:spPr>
      </p:sp>
      <p:sp>
        <p:nvSpPr>
          <p:cNvPr id="11" name="Text 8"/>
          <p:cNvSpPr/>
          <p:nvPr/>
        </p:nvSpPr>
        <p:spPr>
          <a:xfrm>
            <a:off x="5481161" y="2202061"/>
            <a:ext cx="2594967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2. Runway Predictor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481161" y="2926913"/>
            <a:ext cx="3736538" cy="973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Shows how many days money will last at current spending rate.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37990" y="1971675"/>
            <a:ext cx="4265890" cy="2416612"/>
          </a:xfrm>
          <a:prstGeom prst="roundRect">
            <a:avLst>
              <a:gd name="adj" fmla="val 454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15130" y="1971675"/>
            <a:ext cx="91440" cy="2416612"/>
          </a:xfrm>
          <a:prstGeom prst="roundRect">
            <a:avLst>
              <a:gd name="adj" fmla="val 34056"/>
            </a:avLst>
          </a:prstGeom>
          <a:solidFill>
            <a:srgbClr val="FFBC8F"/>
          </a:solidFill>
          <a:ln/>
        </p:spPr>
      </p:sp>
      <p:sp>
        <p:nvSpPr>
          <p:cNvPr id="15" name="Text 12"/>
          <p:cNvSpPr/>
          <p:nvPr/>
        </p:nvSpPr>
        <p:spPr>
          <a:xfrm>
            <a:off x="9936956" y="2202061"/>
            <a:ext cx="3248501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3. Smart Expense Tracking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936956" y="2926913"/>
            <a:ext cx="3736538" cy="973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Manual and photo-based tracking with real-time savings visibility.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726519" y="4578191"/>
            <a:ext cx="4265771" cy="2483406"/>
          </a:xfrm>
          <a:prstGeom prst="roundRect">
            <a:avLst>
              <a:gd name="adj" fmla="val 4418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03659" y="4578191"/>
            <a:ext cx="91440" cy="2483406"/>
          </a:xfrm>
          <a:prstGeom prst="roundRect">
            <a:avLst>
              <a:gd name="adj" fmla="val 34056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1025485" y="4808577"/>
            <a:ext cx="3736419" cy="973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4. Student Deals &amp; Grocery Optimiser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025485" y="5857875"/>
            <a:ext cx="3736419" cy="973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Finds cheapest supermarkets, products, and exclusive student offers.</a:t>
            </a:r>
            <a:endParaRPr lang="en-US" sz="2000" dirty="0"/>
          </a:p>
        </p:txBody>
      </p:sp>
      <p:sp>
        <p:nvSpPr>
          <p:cNvPr id="21" name="Shape 18"/>
          <p:cNvSpPr/>
          <p:nvPr/>
        </p:nvSpPr>
        <p:spPr>
          <a:xfrm>
            <a:off x="5182195" y="4578191"/>
            <a:ext cx="4265890" cy="2483406"/>
          </a:xfrm>
          <a:prstGeom prst="roundRect">
            <a:avLst>
              <a:gd name="adj" fmla="val 4418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5159335" y="4578191"/>
            <a:ext cx="91440" cy="2483406"/>
          </a:xfrm>
          <a:prstGeom prst="roundRect">
            <a:avLst>
              <a:gd name="adj" fmla="val 34056"/>
            </a:avLst>
          </a:prstGeom>
          <a:solidFill>
            <a:srgbClr val="FFBC8F"/>
          </a:solidFill>
          <a:ln/>
        </p:spPr>
      </p:sp>
      <p:sp>
        <p:nvSpPr>
          <p:cNvPr id="23" name="Text 20"/>
          <p:cNvSpPr/>
          <p:nvPr/>
        </p:nvSpPr>
        <p:spPr>
          <a:xfrm>
            <a:off x="5481161" y="4808577"/>
            <a:ext cx="3632954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5. Currency Exchange Advisor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5481161" y="5533430"/>
            <a:ext cx="3736538" cy="973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ML-based suggestions on optimal timing for currency exchange.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5719" y="2601873"/>
            <a:ext cx="3511868" cy="777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Engagement &amp; behaviour mechanics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1945719" y="3486507"/>
            <a:ext cx="3511868" cy="419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UniFund goes beyond tracking — it builds habits and rewards sensible choices.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4778" y="832604"/>
            <a:ext cx="4832509" cy="483250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945719" y="5905381"/>
            <a:ext cx="3508534" cy="1611749"/>
          </a:xfrm>
          <a:prstGeom prst="roundRect">
            <a:avLst>
              <a:gd name="adj" fmla="val 1448"/>
            </a:avLst>
          </a:prstGeom>
          <a:solidFill>
            <a:srgbClr val="484B51"/>
          </a:solidFill>
          <a:ln/>
        </p:spPr>
      </p:sp>
      <p:sp>
        <p:nvSpPr>
          <p:cNvPr id="6" name="Shape 3"/>
          <p:cNvSpPr/>
          <p:nvPr/>
        </p:nvSpPr>
        <p:spPr>
          <a:xfrm>
            <a:off x="2101334" y="6060996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FFBC8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9683" y="6189345"/>
            <a:ext cx="210026" cy="2100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01334" y="6634520"/>
            <a:ext cx="1945362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Savings-meter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2101334" y="6941701"/>
            <a:ext cx="3197304" cy="419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Socially visible progress towards savings goals.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5560933" y="5905381"/>
            <a:ext cx="3508534" cy="1611749"/>
          </a:xfrm>
          <a:prstGeom prst="roundRect">
            <a:avLst>
              <a:gd name="adj" fmla="val 1448"/>
            </a:avLst>
          </a:prstGeom>
          <a:solidFill>
            <a:srgbClr val="484B51"/>
          </a:solidFill>
          <a:ln/>
        </p:spPr>
      </p:sp>
      <p:sp>
        <p:nvSpPr>
          <p:cNvPr id="11" name="Shape 7"/>
          <p:cNvSpPr/>
          <p:nvPr/>
        </p:nvSpPr>
        <p:spPr>
          <a:xfrm>
            <a:off x="5716548" y="6060996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FFBC8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4897" y="6189345"/>
            <a:ext cx="210026" cy="21002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716548" y="6634520"/>
            <a:ext cx="1945362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Streak rewards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5716548" y="6941701"/>
            <a:ext cx="3197304" cy="419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Short-run streaks incentivize consistent runway-positive behaviours.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9176147" y="5905381"/>
            <a:ext cx="3508534" cy="1611749"/>
          </a:xfrm>
          <a:prstGeom prst="roundRect">
            <a:avLst>
              <a:gd name="adj" fmla="val 1448"/>
            </a:avLst>
          </a:prstGeom>
          <a:solidFill>
            <a:srgbClr val="484B51"/>
          </a:solidFill>
          <a:ln/>
        </p:spPr>
      </p:sp>
      <p:sp>
        <p:nvSpPr>
          <p:cNvPr id="16" name="Shape 11"/>
          <p:cNvSpPr/>
          <p:nvPr/>
        </p:nvSpPr>
        <p:spPr>
          <a:xfrm>
            <a:off x="9331762" y="6060996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FFBC8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0111" y="6189345"/>
            <a:ext cx="210026" cy="21002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331762" y="6634520"/>
            <a:ext cx="1945362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Coupon incentives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9331762" y="6941701"/>
            <a:ext cx="3197304" cy="419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Targeted offers from student-friendly brands that extend runway.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7051"/>
            <a:ext cx="66689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Business impact &amp; monetization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074188"/>
            <a:ext cx="2367558" cy="4988362"/>
          </a:xfrm>
          <a:prstGeom prst="roundRect">
            <a:avLst>
              <a:gd name="adj" fmla="val 1437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331482"/>
            <a:ext cx="18529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 frequency use → retention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530560"/>
            <a:ext cx="18529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Daily runway checks build habit loops; retention anchors lifetime value starting in college.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2074188"/>
            <a:ext cx="2367558" cy="4988362"/>
          </a:xfrm>
          <a:prstGeom prst="roundRect">
            <a:avLst>
              <a:gd name="adj" fmla="val 1437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31856" y="2331482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Multi-channel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31856" y="3176230"/>
            <a:ext cx="18529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Subscription tiers + student offers, brand partnerships.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2074188"/>
            <a:ext cx="2367558" cy="4988362"/>
          </a:xfrm>
          <a:prstGeom prst="roundRect">
            <a:avLst>
              <a:gd name="adj" fmla="val 1437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726227" y="2331482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Affiliate revenue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726227" y="3176230"/>
            <a:ext cx="185297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UniFund earns affiliate commission when students purchase groceries, student offers, or financial services through in-app partner links.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224" y="749379"/>
            <a:ext cx="8093988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Student Monthly Spending Breakdown (£1,142)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224" y="1546603"/>
            <a:ext cx="10287000" cy="563077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241907" y="3059833"/>
            <a:ext cx="1220101" cy="324852"/>
          </a:xfrm>
          <a:prstGeom prst="roundRect">
            <a:avLst>
              <a:gd name="adj" fmla="val 39407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656" y="3141046"/>
            <a:ext cx="162426" cy="1624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53225" y="3100439"/>
            <a:ext cx="814034" cy="243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Rent·46%</a:t>
            </a:r>
            <a:endParaRPr lang="en-US" sz="700" dirty="0"/>
          </a:p>
        </p:txBody>
      </p:sp>
      <p:sp>
        <p:nvSpPr>
          <p:cNvPr id="7" name="Text 3"/>
          <p:cNvSpPr/>
          <p:nvPr/>
        </p:nvSpPr>
        <p:spPr>
          <a:xfrm>
            <a:off x="8886960" y="3100439"/>
            <a:ext cx="480299" cy="243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·46%</a:t>
            </a:r>
            <a:endParaRPr lang="en-US" sz="700" dirty="0"/>
          </a:p>
        </p:txBody>
      </p:sp>
      <p:sp>
        <p:nvSpPr>
          <p:cNvPr id="8" name="Text 4"/>
          <p:cNvSpPr/>
          <p:nvPr/>
        </p:nvSpPr>
        <p:spPr>
          <a:xfrm>
            <a:off x="8951888" y="3100439"/>
            <a:ext cx="46106" cy="243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9" name="Shape 5"/>
          <p:cNvSpPr/>
          <p:nvPr/>
        </p:nvSpPr>
        <p:spPr>
          <a:xfrm>
            <a:off x="8241907" y="3492970"/>
            <a:ext cx="1585772" cy="324852"/>
          </a:xfrm>
          <a:prstGeom prst="roundRect">
            <a:avLst>
              <a:gd name="adj" fmla="val 39407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656" y="3574183"/>
            <a:ext cx="162426" cy="16242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553225" y="3533576"/>
            <a:ext cx="1179705" cy="2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Groceries·13%</a:t>
            </a:r>
            <a:endParaRPr lang="en-US" sz="700" dirty="0"/>
          </a:p>
        </p:txBody>
      </p:sp>
      <p:sp>
        <p:nvSpPr>
          <p:cNvPr id="12" name="Text 7"/>
          <p:cNvSpPr/>
          <p:nvPr/>
        </p:nvSpPr>
        <p:spPr>
          <a:xfrm>
            <a:off x="9252631" y="3533576"/>
            <a:ext cx="480299" cy="2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·13%</a:t>
            </a:r>
            <a:endParaRPr lang="en-US" sz="700" dirty="0"/>
          </a:p>
        </p:txBody>
      </p:sp>
      <p:sp>
        <p:nvSpPr>
          <p:cNvPr id="13" name="Text 8"/>
          <p:cNvSpPr/>
          <p:nvPr/>
        </p:nvSpPr>
        <p:spPr>
          <a:xfrm>
            <a:off x="9317559" y="3533576"/>
            <a:ext cx="46106" cy="2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4" name="Shape 9"/>
          <p:cNvSpPr/>
          <p:nvPr/>
        </p:nvSpPr>
        <p:spPr>
          <a:xfrm>
            <a:off x="8241907" y="3926106"/>
            <a:ext cx="1104414" cy="324853"/>
          </a:xfrm>
          <a:prstGeom prst="roundRect">
            <a:avLst>
              <a:gd name="adj" fmla="val 39407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656" y="4007320"/>
            <a:ext cx="162426" cy="16242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553225" y="3966713"/>
            <a:ext cx="698348" cy="2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Bills·6%</a:t>
            </a:r>
            <a:endParaRPr lang="en-US" sz="700" dirty="0"/>
          </a:p>
        </p:txBody>
      </p:sp>
      <p:sp>
        <p:nvSpPr>
          <p:cNvPr id="17" name="Text 11"/>
          <p:cNvSpPr/>
          <p:nvPr/>
        </p:nvSpPr>
        <p:spPr>
          <a:xfrm>
            <a:off x="8863695" y="3966713"/>
            <a:ext cx="387878" cy="2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·6%</a:t>
            </a:r>
            <a:endParaRPr lang="en-US" sz="700" dirty="0"/>
          </a:p>
        </p:txBody>
      </p:sp>
      <p:sp>
        <p:nvSpPr>
          <p:cNvPr id="18" name="Text 12"/>
          <p:cNvSpPr/>
          <p:nvPr/>
        </p:nvSpPr>
        <p:spPr>
          <a:xfrm>
            <a:off x="8928623" y="3966713"/>
            <a:ext cx="46106" cy="2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9" name="Shape 13"/>
          <p:cNvSpPr/>
          <p:nvPr/>
        </p:nvSpPr>
        <p:spPr>
          <a:xfrm>
            <a:off x="8241907" y="4359243"/>
            <a:ext cx="1502443" cy="324852"/>
          </a:xfrm>
          <a:prstGeom prst="roundRect">
            <a:avLst>
              <a:gd name="adj" fmla="val 39407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656" y="4440456"/>
            <a:ext cx="162426" cy="16242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553225" y="4399850"/>
            <a:ext cx="1096378" cy="243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Transport·6%</a:t>
            </a:r>
            <a:endParaRPr lang="en-US" sz="700" dirty="0"/>
          </a:p>
        </p:txBody>
      </p:sp>
      <p:sp>
        <p:nvSpPr>
          <p:cNvPr id="22" name="Text 15"/>
          <p:cNvSpPr/>
          <p:nvPr/>
        </p:nvSpPr>
        <p:spPr>
          <a:xfrm>
            <a:off x="9261725" y="4399850"/>
            <a:ext cx="387878" cy="243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·6%</a:t>
            </a:r>
            <a:endParaRPr lang="en-US" sz="700" dirty="0"/>
          </a:p>
        </p:txBody>
      </p:sp>
      <p:sp>
        <p:nvSpPr>
          <p:cNvPr id="23" name="Text 16"/>
          <p:cNvSpPr/>
          <p:nvPr/>
        </p:nvSpPr>
        <p:spPr>
          <a:xfrm>
            <a:off x="9326653" y="4399850"/>
            <a:ext cx="46105" cy="243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24" name="Shape 17"/>
          <p:cNvSpPr/>
          <p:nvPr/>
        </p:nvSpPr>
        <p:spPr>
          <a:xfrm>
            <a:off x="8241907" y="4792380"/>
            <a:ext cx="2504496" cy="324853"/>
          </a:xfrm>
          <a:prstGeom prst="roundRect">
            <a:avLst>
              <a:gd name="adj" fmla="val 39407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656" y="4873593"/>
            <a:ext cx="162426" cy="162426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8553225" y="4832987"/>
            <a:ext cx="2098429" cy="2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Going out &amp; eating out·10%</a:t>
            </a:r>
            <a:endParaRPr lang="en-US" sz="700" dirty="0"/>
          </a:p>
        </p:txBody>
      </p:sp>
      <p:sp>
        <p:nvSpPr>
          <p:cNvPr id="27" name="Text 19"/>
          <p:cNvSpPr/>
          <p:nvPr/>
        </p:nvSpPr>
        <p:spPr>
          <a:xfrm>
            <a:off x="10171354" y="4832987"/>
            <a:ext cx="480300" cy="2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·10%</a:t>
            </a:r>
            <a:endParaRPr lang="en-US" sz="700" dirty="0"/>
          </a:p>
        </p:txBody>
      </p:sp>
      <p:sp>
        <p:nvSpPr>
          <p:cNvPr id="28" name="Text 20"/>
          <p:cNvSpPr/>
          <p:nvPr/>
        </p:nvSpPr>
        <p:spPr>
          <a:xfrm>
            <a:off x="10236282" y="4832987"/>
            <a:ext cx="46106" cy="2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29" name="Shape 21"/>
          <p:cNvSpPr/>
          <p:nvPr/>
        </p:nvSpPr>
        <p:spPr>
          <a:xfrm>
            <a:off x="8241907" y="5225517"/>
            <a:ext cx="3994461" cy="324853"/>
          </a:xfrm>
          <a:prstGeom prst="roundRect">
            <a:avLst>
              <a:gd name="adj" fmla="val 39407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6656" y="5306730"/>
            <a:ext cx="162426" cy="162426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8553225" y="5266123"/>
            <a:ext cx="3588395" cy="243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Others (clothes, subscriptions, health, etc.)·19%</a:t>
            </a:r>
            <a:endParaRPr lang="en-US" sz="700" dirty="0"/>
          </a:p>
        </p:txBody>
      </p:sp>
      <p:sp>
        <p:nvSpPr>
          <p:cNvPr id="32" name="Text 23"/>
          <p:cNvSpPr/>
          <p:nvPr/>
        </p:nvSpPr>
        <p:spPr>
          <a:xfrm>
            <a:off x="11661320" y="5266123"/>
            <a:ext cx="480300" cy="243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·19%</a:t>
            </a:r>
            <a:endParaRPr lang="en-US" sz="700" dirty="0"/>
          </a:p>
        </p:txBody>
      </p:sp>
      <p:sp>
        <p:nvSpPr>
          <p:cNvPr id="33" name="Text 24"/>
          <p:cNvSpPr/>
          <p:nvPr/>
        </p:nvSpPr>
        <p:spPr>
          <a:xfrm>
            <a:off x="11726248" y="5266123"/>
            <a:ext cx="46105" cy="243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34" name="Text 25"/>
          <p:cNvSpPr/>
          <p:nvPr/>
        </p:nvSpPr>
        <p:spPr>
          <a:xfrm>
            <a:off x="2171224" y="7282696"/>
            <a:ext cx="1028795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Assume baseline save £900 → with your app save £2,500 (or equivalent). This suggests </a:t>
            </a:r>
            <a:pPr algn="l" indent="0" marL="0">
              <a:lnSpc>
                <a:spcPts val="15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2.7× more savings</a:t>
            </a:r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disciplined tracking and social </a:t>
            </a:r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motivation</a:t>
            </a:r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5113" y="520422"/>
            <a:ext cx="4644866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Our Team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905113" y="1405295"/>
            <a:ext cx="1282005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Meet the dedicated individuals bringing UniFund to life.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13" y="2018109"/>
            <a:ext cx="5519738" cy="55197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85623" y="1983819"/>
            <a:ext cx="6847046" cy="188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Aditya Patil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Ramya Barri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Sivaavanish Kanagasabapathi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Sudeep Aryan Gaddameedi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Diwakar Gunasekaran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Harry Reynolds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885623" y="4009192"/>
            <a:ext cx="684704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2026-02-27T00:53:46Z</dcterms:created>
  <dcterms:modified xsi:type="dcterms:W3CDTF">2026-02-27T00:53:46Z</dcterms:modified>
</cp:coreProperties>
</file>